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4155-811C-406A-A316-0A9E0E2BC93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B571-E6F8-423A-9B3E-B2D2187C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2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4155-811C-406A-A316-0A9E0E2BC93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B571-E6F8-423A-9B3E-B2D2187C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5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4155-811C-406A-A316-0A9E0E2BC93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B571-E6F8-423A-9B3E-B2D2187C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1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4155-811C-406A-A316-0A9E0E2BC93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B571-E6F8-423A-9B3E-B2D2187C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9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4155-811C-406A-A316-0A9E0E2BC93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B571-E6F8-423A-9B3E-B2D2187C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67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4155-811C-406A-A316-0A9E0E2BC93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B571-E6F8-423A-9B3E-B2D2187C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5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4155-811C-406A-A316-0A9E0E2BC93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B571-E6F8-423A-9B3E-B2D2187C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98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4155-811C-406A-A316-0A9E0E2BC93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B571-E6F8-423A-9B3E-B2D2187C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7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4155-811C-406A-A316-0A9E0E2BC93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B571-E6F8-423A-9B3E-B2D2187C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55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4155-811C-406A-A316-0A9E0E2BC93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B571-E6F8-423A-9B3E-B2D2187C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16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4155-811C-406A-A316-0A9E0E2BC93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B571-E6F8-423A-9B3E-B2D2187C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94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E4155-811C-406A-A316-0A9E0E2BC932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9B571-E6F8-423A-9B3E-B2D2187C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1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Производственный контроль качества и безопасности  готовых молочных продуктов детского и диетического питания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0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используемых пищевых компонентов.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 отбирают стерильной ложкой в стерильную посуду из 10 упаковок одной партии, всего около 100 г. После перемешивания пробы отвешивают 10 г компонента на стерильном часовом стекле или стерильном кусочке пергамента для приготовления разведений. Контролируют каждую партию пищевых компонентов по мере их поступления. В исследуемых пробах определяют общее количество бактерий, бактерии группы кишечной палочки, содержание дрожжей, плесеней и других микроорганизмов.</a:t>
            </a:r>
          </a:p>
        </p:txBody>
      </p:sp>
    </p:spTree>
    <p:extLst>
      <p:ext uri="{BB962C8B-B14F-4D97-AF65-F5344CB8AC3E}">
        <p14:creationId xmlns:p14="http://schemas.microsoft.com/office/powerpoint/2010/main" val="3623228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Микробиологические показатели качества пищевых компонентов определяют в сахаре-песке рафинированном, молочном сахаре рафинированном, муке для детского и диетического питания, толокне, крахмале кукурузном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амилопектиновом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молочно-белковых и сывороточных белковых концентратах, солодовом экстракте и декстрин-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мальтозной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патоке, маслах кокосовом, кукурузном, подсолнечном, свином сале, топленом коровьем молоке, лецитине, дистиллированных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моноглицеридах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сухой крови и других компонентах.</a:t>
            </a:r>
          </a:p>
        </p:txBody>
      </p:sp>
    </p:spTree>
    <p:extLst>
      <p:ext uri="{BB962C8B-B14F-4D97-AF65-F5344CB8AC3E}">
        <p14:creationId xmlns:p14="http://schemas.microsoft.com/office/powerpoint/2010/main" val="109367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по этапам технологического процесса.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осуществляется 1 раз в 10 дней. В случае получения нестандартных микробиологических показателей готового продукта контроль по ходу технологического процесса проводят ежедневно до выявления и устранения причины бактериальной обсемененности продукции.</a:t>
            </a:r>
          </a:p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выработке жидких и пастообразных продуктов контроль по этапам технологического процесса осуществляют в зависимости от вида вырабатываемой продукции.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81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54292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жидких и пастообразных кисломолочных продуктов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Молоко-сырье отбирают из резервуара перед пастеризацией и определяют в нем общее количество бактерий, которое не должно превышать 700-800 тыс. в 1 мл.</a:t>
            </a:r>
          </a:p>
          <a:p>
            <a:pPr marL="0" indent="54292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Растворы пищевых компонентов отбирают из резервуаров после проведения термической обработки и определяют общее количество бактерий и бактерий группы кишечной палочки. Ориентировочные показатели оценки; общее количество бактерий должно быть не более 500 в 1 мл, бактерии группы кишечной палочки должна отсутствовать в 10 мл раствора.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7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765536" cy="4351338"/>
          </a:xfrm>
        </p:spPr>
        <p:txBody>
          <a:bodyPr>
            <a:normAutofit/>
          </a:bodyPr>
          <a:lstStyle/>
          <a:p>
            <a:pPr marL="0" indent="5429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Молочно-растительные сливки отбирают из резервуара сразу же после их пастеризации и определяют общее количество бактерий и бактерий группы кишечной палочки, они должны содержаться соответственно не более 10 000 в 1 мл и отсутствовать в 3 мл.</a:t>
            </a:r>
          </a:p>
          <a:p>
            <a:pPr marL="0" indent="5429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Пастеризованную смесь отбирают из резервуара сразу после пастеризации и определяют общее количество бактерий и коли-титр. Общее количество бактерий должно быть не более 5 000 в 1 мл, бактерии группы кишечной палочки должны отсутствовать в 10 мл.</a:t>
            </a:r>
          </a:p>
        </p:txBody>
      </p:sp>
    </p:spTree>
    <p:extLst>
      <p:ext uri="{BB962C8B-B14F-4D97-AF65-F5344CB8AC3E}">
        <p14:creationId xmlns:p14="http://schemas.microsoft.com/office/powerpoint/2010/main" val="3988221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54292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Производственную закваску контролируют ежедневно по микроскопическому препарату, органолептическим показателям и кислотности, а также по наличию бактерий группы кишечной палочки. </a:t>
            </a:r>
          </a:p>
          <a:p>
            <a:pPr marL="0" indent="54292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Ориентировочные показатели оценки: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органолептические показатели и микробиологический препарат должны быть характерны для данного вида закваски;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бактерии группы кишечной палочки не допускаются в 10 мл закваски;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кислотность закваски должна быть не более: для кефира – 90° Т, для ацидофильных продуктов – 130°Т, для творога – 90°Т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280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5429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сквашивания смесь отбирают из резервуаров и контролируют на наличие бактерий группы кишечной палочки.</a:t>
            </a:r>
          </a:p>
          <a:p>
            <a:pPr marL="0" indent="5429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Творог, выработанный из обезжиренного молока, контролируют на наличие бактерий группы кишечной палочки. Указанные бактерии должны отсутствовать в 0,1 г.</a:t>
            </a:r>
          </a:p>
          <a:p>
            <a:pPr marL="0" indent="5429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Сливки пастеризованные, используемые для смешения с обезжиренным творогом, должны содержать общее количество бактерий не более 30 000 в 1 мл, бактерии группы кишечной палочки должны отсутствовать в 3 мл. В твороге после смешения со сливками бактерии группы кишечной палочки должны отсутствовать в 0,1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569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5429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Пастеризованную смесь при выработке стерилизованных продуктов «Малютка» и «Малыш»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отбирают из резервуаров сразу после пастеризации и контролируют на содержание общего количества бактерий и бактерий группы кишечной палочки. При этом общее количество бактерий должно быть не более 5 000 в 1 мл, бактерии группы кишечной палочки должны отсутствовать в 10 мл. В пастеризованной смеси после розлива в бутылки содержание общего количества бактерий в 1 мл не должно превышать 10 000.</a:t>
            </a:r>
          </a:p>
          <a:p>
            <a:pPr marL="0" indent="5429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пастеризации готовой продукции в бутылках и при асептическом упаковывании ее в бумажные пакеты общее количество микроорганизмов не должно превышать предела бактериальной обсемененности продукции, установленного нормативно-технической документацией.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396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3763"/>
          </a:xfrm>
        </p:spPr>
        <p:txBody>
          <a:bodyPr>
            <a:normAutofit/>
          </a:bodyPr>
          <a:lstStyle/>
          <a:p>
            <a:pPr marL="0" indent="542925" algn="just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сухих молочных продуктов детского и диетического питания.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микрофлорой сухих продуктов детского питания (за исключением кисломолочных) является остаточная микрофлора молока после пастеризации, пищевых компонентов и микрофлора, попадающая с оборудования и из воздуха по ходу технологического процесса. Поэтому санитарно-гигиенический контроль производства проводится с целью получения продуктов с минимальным обсеменением и стойких при хранении. Микробиологический контроль при выработке сухих продуктов детского питания состоит в проведении анализов молока, обезжиренного молока, сливок, смесей готовой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3970586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технологического процесса сухих детских молочных продуктов проводится 1 раз в месяц. При этом контролируют общее количество бактерий и бродильный титр обезжиренного молока, сливки до и после пастеризации, сгущенную смесь из вакуум-аппарата, молочно-жировую смесь до и после гомогенизации, сухой молочный продукт после выхода из сушилки.</a:t>
            </a:r>
          </a:p>
        </p:txBody>
      </p:sp>
    </p:spTree>
    <p:extLst>
      <p:ext uri="{BB962C8B-B14F-4D97-AF65-F5344CB8AC3E}">
        <p14:creationId xmlns:p14="http://schemas.microsoft.com/office/powerpoint/2010/main" val="54642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C95318-0290-44FD-BF2B-ACEF36038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35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0038"/>
            <a:ext cx="10515600" cy="6215062"/>
          </a:xfrm>
        </p:spPr>
        <p:txBody>
          <a:bodyPr>
            <a:normAutofit fontScale="85000" lnSpcReduction="10000"/>
          </a:bodyPr>
          <a:lstStyle/>
          <a:p>
            <a:pPr marL="0" indent="5429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отборе проб готовой продукции пользуются основными правилами, изложенными в ГОСТ 26809-86 и ГОСТ 9225-84. От продукции, фасованной в мелкую упаковку, отбирают по 1 единице фасовки от каждой однородной партии.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Готовую продукцию контролируют ежедневно.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Контролируют микробиологические показатели, предусмотренные нормативно-технической документацией: при контроле кисломолочных продуктов определяют бактерии группы кишечной палочки; при контроле молока и сливок пастеризованных, а также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Виталакта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определяют общее количество бактерий и бактерий группы кишечной палочки; при контроле стерилизованных смесей «Малютка» и «Малыш» - общее количество бактерий; при контроле сухих молочных продуктов – общее количество бактерий, бактерий группы кишечной палочки, количество плесеней и дрожжей, а для сухих продуктов, восстановленных при температуре 36-40°С – наряду с перечисленными анализами в каждой партии продукта определяют наличие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эшерихии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коли, стафилококков и сальмонелл.</a:t>
            </a:r>
          </a:p>
        </p:txBody>
      </p:sp>
    </p:spTree>
    <p:extLst>
      <p:ext uri="{BB962C8B-B14F-4D97-AF65-F5344CB8AC3E}">
        <p14:creationId xmlns:p14="http://schemas.microsoft.com/office/powerpoint/2010/main" val="3797587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Микробиологические показатели молочных продуктов для детей школьного возраста должны соответствовать следующим требованиям: кисломолочные продукты – бродильный титр более 0,3/мл; творог – бродильный титр не менее 0,1/г; сметана – бродильный титр не менее 0,01/мл; молоко пастеризованное – бродильный титр не менее 3/мл, общее количество бактерий не более 50 000/мл; сливки пастеризованные – бродильный титр не менее 3/мл, общее количество бактерий не более 75 000/мл.</a:t>
            </a:r>
          </a:p>
        </p:txBody>
      </p:sp>
    </p:spTree>
    <p:extLst>
      <p:ext uri="{BB962C8B-B14F-4D97-AF65-F5344CB8AC3E}">
        <p14:creationId xmlns:p14="http://schemas.microsoft.com/office/powerpoint/2010/main" val="4214386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7174"/>
            <a:ext cx="10515600" cy="6315075"/>
          </a:xfrm>
        </p:spPr>
        <p:txBody>
          <a:bodyPr>
            <a:normAutofit fontScale="92500"/>
          </a:bodyPr>
          <a:lstStyle/>
          <a:p>
            <a:pPr marL="0" indent="542925" algn="just">
              <a:buNone/>
            </a:pPr>
            <a:r>
              <a:rPr lang="ru-RU" b="1" i="1" dirty="0">
                <a:solidFill>
                  <a:srgbClr val="002060"/>
                </a:solidFill>
              </a:rPr>
              <a:t>Контроль санитарно-гигиенического состояния производства детских молочных продуктов для детей раннего и школьного возраста.</a:t>
            </a:r>
            <a:r>
              <a:rPr lang="ru-RU" dirty="0">
                <a:solidFill>
                  <a:srgbClr val="002060"/>
                </a:solidFill>
              </a:rPr>
              <a:t> Особое важное значение имеет контроль качества мойки и дезинфекции оборудования на участках линии сырого молока и </a:t>
            </a:r>
            <a:r>
              <a:rPr lang="ru-RU" dirty="0" err="1">
                <a:solidFill>
                  <a:srgbClr val="002060"/>
                </a:solidFill>
              </a:rPr>
              <a:t>непастеризованных</a:t>
            </a:r>
            <a:r>
              <a:rPr lang="ru-RU" dirty="0">
                <a:solidFill>
                  <a:srgbClr val="002060"/>
                </a:solidFill>
              </a:rPr>
              <a:t> пищевых компонентов и добавок. Он должен проводиться не менее 2 раз в неделю. При этом бактерии группы кишечной палочки не должны присутствовать в смыве, взятом со 100 см</a:t>
            </a:r>
            <a:r>
              <a:rPr lang="ru-RU" baseline="30000" dirty="0">
                <a:solidFill>
                  <a:srgbClr val="002060"/>
                </a:solidFill>
              </a:rPr>
              <a:t>3</a:t>
            </a:r>
            <a:r>
              <a:rPr lang="ru-RU" dirty="0">
                <a:solidFill>
                  <a:srgbClr val="002060"/>
                </a:solidFill>
              </a:rPr>
              <a:t> поверхности. Контроль оборудования на участке линии пастеризованного молока и добавок, кисломолочных продуктов и заквасок должен осуществляться ежедневно по определению бактерий группы кишечной палочки и 2-3 раза в неделю по определению общего количества бактерий. Ориентировочные показатели оценки: бактерии группы кишечной палочки не допускаются в смыве, взятом со 100 см</a:t>
            </a:r>
            <a:r>
              <a:rPr lang="ru-RU" baseline="30000" dirty="0">
                <a:solidFill>
                  <a:srgbClr val="002060"/>
                </a:solidFill>
              </a:rPr>
              <a:t>2</a:t>
            </a:r>
            <a:r>
              <a:rPr lang="ru-RU" dirty="0">
                <a:solidFill>
                  <a:srgbClr val="002060"/>
                </a:solidFill>
              </a:rPr>
              <a:t> поверхности; общее количество бактерий на 100 см</a:t>
            </a:r>
            <a:r>
              <a:rPr lang="ru-RU" baseline="30000" dirty="0">
                <a:solidFill>
                  <a:srgbClr val="002060"/>
                </a:solidFill>
              </a:rPr>
              <a:t>2 </a:t>
            </a:r>
            <a:r>
              <a:rPr lang="ru-RU" dirty="0">
                <a:solidFill>
                  <a:srgbClr val="002060"/>
                </a:solidFill>
              </a:rPr>
              <a:t>поверхности оборудования должно быть не более: резервуары, ванны, трубопроводы, детали разливочно-укупорочного автомата – 100; краны, заглушки – 200; детали насосов, уплотнения, прокладки – 300.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77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Микробиологическому контролю 2-3 раза в неделю перед работой должны подвергаться гомогенизаторы; вакуум-аппараты,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пневмотрассы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фасовочное оборудование.</a:t>
            </a:r>
          </a:p>
          <a:p>
            <a:pPr marL="0" indent="54292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Бутылки, банки, полимерный комбинированный материал для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фасования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готового продукта контролируют ежедневно. Общее количество бактерий в смыве, взятом с поверхности 10 бутылок, не должно превышать 10, бактерии группы кишечной палочки должны отсутствовать.</a:t>
            </a:r>
          </a:p>
          <a:p>
            <a:pPr marL="0" indent="542925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93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мойки рук каждого рабочего контролируется не реже 3 раз в месяц. Бактерии группы кишечной палочки не допускаются в смыве, взятом с поверхности обеих рук. Не менее 2-3 раза в неделю контролируют санитарную одежду и инженерно-технических работников. При этом в смыве, взятом со 100 см2 поверхности, бактерии группы кишечной палочки не допускаются.</a:t>
            </a:r>
          </a:p>
        </p:txBody>
      </p:sp>
    </p:spTree>
    <p:extLst>
      <p:ext uri="{BB962C8B-B14F-4D97-AF65-F5344CB8AC3E}">
        <p14:creationId xmlns:p14="http://schemas.microsoft.com/office/powerpoint/2010/main" val="1991283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Микробиологическому контролю не реже 1 раза в месяц должна подвергаться вода питьевая. Общее количество бактерий должно быть не более 100 в 1 мл; коли-титр – не менее 300 мл. Воздух производственных помещений контролируют не реже 1 раза в 5 дней. Общее количество бактерий должно быть не более 50; дрожжи и плесени не допускаются.</a:t>
            </a:r>
          </a:p>
        </p:txBody>
      </p:sp>
    </p:spTree>
    <p:extLst>
      <p:ext uri="{BB962C8B-B14F-4D97-AF65-F5344CB8AC3E}">
        <p14:creationId xmlns:p14="http://schemas.microsoft.com/office/powerpoint/2010/main" val="3301173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ё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F5A340-FB1E-4892-8F7E-0CFF6AFE7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7" y="0"/>
            <a:ext cx="10692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5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Контроль производства молочных продуктов детского и диетического питание имеет очень важное значение. Известно, что качество продукции во многом зависит от свойств молока, компонентов, поступающих на переработку. В связи с этим при производстве продуктов для детей нельзя использовать сырье и полуфабрикаты без предварительного химико-бактериологического контроля. Качество продукции зависит и от соблюдения технологических режимов, условий и организации производственного процесса. Следовательно, все стадии технологического процесса необходимо систематически контролировать. </a:t>
            </a:r>
          </a:p>
        </p:txBody>
      </p:sp>
    </p:spTree>
    <p:extLst>
      <p:ext uri="{BB962C8B-B14F-4D97-AF65-F5344CB8AC3E}">
        <p14:creationId xmlns:p14="http://schemas.microsoft.com/office/powerpoint/2010/main" val="131946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Технохимический контроль производства молочных продуктов детского и диетического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контроля массы сухих продуктов от каждой партии в начале, середине и конце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фасования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отбирают по 6 пачек. В них же проверяют массовую долю кислорода в пакете.</a:t>
            </a:r>
          </a:p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контроля качества готовой продукции в каждой партии сухих, жидких и пастообразных молочных продуктов определяют органолептические показатели, массовые доли сухих веществ, жира, белка, золы, витаминов А и С, кислотность титруемую, рН, качество упаковки и маркировки. Для жидких смесей, кроме того. – индекс растворимости, чистоту, макро- и микроэлементы.</a:t>
            </a:r>
          </a:p>
        </p:txBody>
      </p:sp>
    </p:spTree>
    <p:extLst>
      <p:ext uri="{BB962C8B-B14F-4D97-AF65-F5344CB8AC3E}">
        <p14:creationId xmlns:p14="http://schemas.microsoft.com/office/powerpoint/2010/main" val="318948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 контролю технологических процессов, химического состава и свойств готовой продукции должны записываться в специальный журнал.</a:t>
            </a:r>
          </a:p>
          <a:p>
            <a:pPr marL="0" indent="54292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хранении продукции в камерах предприятия-изготовителя периодически определяют температуру, влажность и соблюдение установленных сроков реализации, а для жидких продуктов, кроме того, и кислотность продукта.</a:t>
            </a:r>
          </a:p>
          <a:p>
            <a:pPr marL="0" indent="54292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данных контроля качества продуктов детского питания выписывается удостоверение о качестве.</a:t>
            </a:r>
          </a:p>
          <a:p>
            <a:pPr marL="0" indent="542925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5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Микробиологический контроль производства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детского и диетического питания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задачей микробиологического контроля является обеспечение выпуска молочных продуктов детского и диетического питания высокого качества и надежности в санитарном отношении.</a:t>
            </a:r>
          </a:p>
          <a:p>
            <a:pPr marL="0" indent="54292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Микробиологический контроль на молочно-консервных комбинатах и в цехах детских продуктов заключается в проверке качества поступающих молока, сливок, пищевых компонентов, припасов и материалов, качества готовой продукции, а также соблюдения технологических и санитарно-гигиенических режимов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1808794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микробиологического контроля необходимо руководствоваться Инструкцией по микробиологическому контролю производства на молочно-консервных комбинатах детских продуктов, Методическими указаниями по микробиологическому контролю детских сухих молочных смесей и их компонентов (Нормативы и методы исследования) и такими же указаниями по жидким и пастообразным продукта детского 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46471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инструкции включают следующие этапы микробиологического контроля производства: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посуды, материалов, питательных сред и реактивов;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сырья, пищевых компонентов;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по этапам технологического процесса;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готовых продуктов;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санитарно-гигиенического состояния производства детских молочных продуктов.</a:t>
            </a:r>
          </a:p>
        </p:txBody>
      </p:sp>
    </p:spTree>
    <p:extLst>
      <p:ext uri="{BB962C8B-B14F-4D97-AF65-F5344CB8AC3E}">
        <p14:creationId xmlns:p14="http://schemas.microsoft.com/office/powerpoint/2010/main" val="3658375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5429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сырья.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проб производят в соответствии с ГОСТ 13928-84 «Молоко и сливки заготовляемые. Отбор проб и подготовка их к испытаниям» и ГОСТ 9225-84 «Молоко и молочные продукты. Методы микробиологического контроля».</a:t>
            </a:r>
          </a:p>
          <a:p>
            <a:pPr marL="0" indent="5429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сырья осуществляют 1 раз в декаду от каждого поставщика. Проба сырого молока контролируют на общую бактериальную обсемененность по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редуктазной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пробе и наличие ингибирующих веществ. Пробы сливок контролируют на общую обсемененность по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редуктазной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711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1809</Words>
  <Application>Microsoft Office PowerPoint</Application>
  <PresentationFormat>Широкоэкранный</PresentationFormat>
  <Paragraphs>48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Тема Office</vt:lpstr>
      <vt:lpstr>Производственный контроль качества и безопасности  готовых молочных продуктов детского и диетического питания </vt:lpstr>
      <vt:lpstr>Презентация PowerPoint</vt:lpstr>
      <vt:lpstr>Презентация PowerPoint</vt:lpstr>
      <vt:lpstr>1. Технохимический контроль производства молочных продуктов детского и диетического питания</vt:lpstr>
      <vt:lpstr>Презентация PowerPoint</vt:lpstr>
      <vt:lpstr>2. Микробиологический контроль производства  продуктов детского и диетического питания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Производственный контроль качества и безопасности  готовых молочных продуктов</dc:title>
  <dc:creator>Елена Светлакова</dc:creator>
  <cp:lastModifiedBy>Елена</cp:lastModifiedBy>
  <cp:revision>12</cp:revision>
  <dcterms:created xsi:type="dcterms:W3CDTF">2021-11-11T18:52:28Z</dcterms:created>
  <dcterms:modified xsi:type="dcterms:W3CDTF">2023-10-25T17:05:45Z</dcterms:modified>
</cp:coreProperties>
</file>